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E3BBFF-4F59-4D67-A6BE-E8053F7AA0D9}" v="338" dt="2022-06-12T10:09:38.2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83" autoAdjust="0"/>
    <p:restoredTop sz="94660"/>
  </p:normalViewPr>
  <p:slideViewPr>
    <p:cSldViewPr snapToGrid="0">
      <p:cViewPr varScale="1">
        <p:scale>
          <a:sx n="93" d="100"/>
          <a:sy n="93" d="100"/>
        </p:scale>
        <p:origin x="84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ned shah" userId="f07c624b5dd8b873" providerId="Windows Live" clId="Web-{DFE3BBFF-4F59-4D67-A6BE-E8053F7AA0D9}"/>
    <pc:docChg chg="addSld modSld">
      <pc:chgData name="juned shah" userId="f07c624b5dd8b873" providerId="Windows Live" clId="Web-{DFE3BBFF-4F59-4D67-A6BE-E8053F7AA0D9}" dt="2022-06-12T10:09:49.402" v="291"/>
      <pc:docMkLst>
        <pc:docMk/>
      </pc:docMkLst>
      <pc:sldChg chg="modSp">
        <pc:chgData name="juned shah" userId="f07c624b5dd8b873" providerId="Windows Live" clId="Web-{DFE3BBFF-4F59-4D67-A6BE-E8053F7AA0D9}" dt="2022-06-12T09:50:14.464" v="17" actId="20577"/>
        <pc:sldMkLst>
          <pc:docMk/>
          <pc:sldMk cId="1194440229" sldId="256"/>
        </pc:sldMkLst>
        <pc:spChg chg="mod">
          <ac:chgData name="juned shah" userId="f07c624b5dd8b873" providerId="Windows Live" clId="Web-{DFE3BBFF-4F59-4D67-A6BE-E8053F7AA0D9}" dt="2022-06-12T09:50:07.558" v="14" actId="20577"/>
          <ac:spMkLst>
            <pc:docMk/>
            <pc:sldMk cId="1194440229" sldId="256"/>
            <ac:spMk id="2" creationId="{00000000-0000-0000-0000-000000000000}"/>
          </ac:spMkLst>
        </pc:spChg>
        <pc:spChg chg="mod">
          <ac:chgData name="juned shah" userId="f07c624b5dd8b873" providerId="Windows Live" clId="Web-{DFE3BBFF-4F59-4D67-A6BE-E8053F7AA0D9}" dt="2022-06-12T09:50:14.464" v="17" actId="20577"/>
          <ac:spMkLst>
            <pc:docMk/>
            <pc:sldMk cId="1194440229" sldId="256"/>
            <ac:spMk id="3" creationId="{00000000-0000-0000-0000-000000000000}"/>
          </ac:spMkLst>
        </pc:spChg>
      </pc:sldChg>
      <pc:sldChg chg="modSp new">
        <pc:chgData name="juned shah" userId="f07c624b5dd8b873" providerId="Windows Live" clId="Web-{DFE3BBFF-4F59-4D67-A6BE-E8053F7AA0D9}" dt="2022-06-12T09:51:48.206" v="48" actId="20577"/>
        <pc:sldMkLst>
          <pc:docMk/>
          <pc:sldMk cId="3846331348" sldId="257"/>
        </pc:sldMkLst>
        <pc:spChg chg="mod">
          <ac:chgData name="juned shah" userId="f07c624b5dd8b873" providerId="Windows Live" clId="Web-{DFE3BBFF-4F59-4D67-A6BE-E8053F7AA0D9}" dt="2022-06-12T09:50:45.949" v="42" actId="20577"/>
          <ac:spMkLst>
            <pc:docMk/>
            <pc:sldMk cId="3846331348" sldId="257"/>
            <ac:spMk id="2" creationId="{9083EB9E-B294-5E1A-905B-8FD1F5AE9175}"/>
          </ac:spMkLst>
        </pc:spChg>
        <pc:spChg chg="mod">
          <ac:chgData name="juned shah" userId="f07c624b5dd8b873" providerId="Windows Live" clId="Web-{DFE3BBFF-4F59-4D67-A6BE-E8053F7AA0D9}" dt="2022-06-12T09:51:48.206" v="48" actId="20577"/>
          <ac:spMkLst>
            <pc:docMk/>
            <pc:sldMk cId="3846331348" sldId="257"/>
            <ac:spMk id="3" creationId="{7B52631C-764D-1A33-FD46-211B7CE294D2}"/>
          </ac:spMkLst>
        </pc:spChg>
      </pc:sldChg>
      <pc:sldChg chg="addSp modSp new mod setBg">
        <pc:chgData name="juned shah" userId="f07c624b5dd8b873" providerId="Windows Live" clId="Web-{DFE3BBFF-4F59-4D67-A6BE-E8053F7AA0D9}" dt="2022-06-12T09:52:50.582" v="64" actId="14100"/>
        <pc:sldMkLst>
          <pc:docMk/>
          <pc:sldMk cId="3493617616" sldId="258"/>
        </pc:sldMkLst>
        <pc:spChg chg="add mod">
          <ac:chgData name="juned shah" userId="f07c624b5dd8b873" providerId="Windows Live" clId="Web-{DFE3BBFF-4F59-4D67-A6BE-E8053F7AA0D9}" dt="2022-06-12T09:52:50.582" v="64" actId="14100"/>
          <ac:spMkLst>
            <pc:docMk/>
            <pc:sldMk cId="3493617616" sldId="258"/>
            <ac:spMk id="2" creationId="{9B43E0E0-1AD2-7185-BDAE-4F180AE1B61A}"/>
          </ac:spMkLst>
        </pc:spChg>
        <pc:spChg chg="add">
          <ac:chgData name="juned shah" userId="f07c624b5dd8b873" providerId="Windows Live" clId="Web-{DFE3BBFF-4F59-4D67-A6BE-E8053F7AA0D9}" dt="2022-06-12T09:52:35.722" v="58"/>
          <ac:spMkLst>
            <pc:docMk/>
            <pc:sldMk cId="3493617616" sldId="258"/>
            <ac:spMk id="7" creationId="{C33976D1-3430-450C-A978-87A9A6E8E71F}"/>
          </ac:spMkLst>
        </pc:spChg>
        <pc:spChg chg="add">
          <ac:chgData name="juned shah" userId="f07c624b5dd8b873" providerId="Windows Live" clId="Web-{DFE3BBFF-4F59-4D67-A6BE-E8053F7AA0D9}" dt="2022-06-12T09:52:35.722" v="58"/>
          <ac:spMkLst>
            <pc:docMk/>
            <pc:sldMk cId="3493617616" sldId="258"/>
            <ac:spMk id="9" creationId="{7D6AAC78-7D86-415A-ADC1-2B474807960C}"/>
          </ac:spMkLst>
        </pc:spChg>
        <pc:spChg chg="add">
          <ac:chgData name="juned shah" userId="f07c624b5dd8b873" providerId="Windows Live" clId="Web-{DFE3BBFF-4F59-4D67-A6BE-E8053F7AA0D9}" dt="2022-06-12T09:52:35.722" v="58"/>
          <ac:spMkLst>
            <pc:docMk/>
            <pc:sldMk cId="3493617616" sldId="258"/>
            <ac:spMk id="11" creationId="{F2A658D9-F185-44F1-BA33-D50320D1D078}"/>
          </ac:spMkLst>
        </pc:spChg>
      </pc:sldChg>
      <pc:sldChg chg="addSp modSp new mod setBg setClrOvrMap">
        <pc:chgData name="juned shah" userId="f07c624b5dd8b873" providerId="Windows Live" clId="Web-{DFE3BBFF-4F59-4D67-A6BE-E8053F7AA0D9}" dt="2022-06-12T09:54:19.365" v="88" actId="14100"/>
        <pc:sldMkLst>
          <pc:docMk/>
          <pc:sldMk cId="2214372882" sldId="259"/>
        </pc:sldMkLst>
        <pc:spChg chg="add mod">
          <ac:chgData name="juned shah" userId="f07c624b5dd8b873" providerId="Windows Live" clId="Web-{DFE3BBFF-4F59-4D67-A6BE-E8053F7AA0D9}" dt="2022-06-12T09:54:19.365" v="88" actId="14100"/>
          <ac:spMkLst>
            <pc:docMk/>
            <pc:sldMk cId="2214372882" sldId="259"/>
            <ac:spMk id="2" creationId="{5CF83731-1A72-E3E8-C0B6-7F9736D6F363}"/>
          </ac:spMkLst>
        </pc:spChg>
        <pc:spChg chg="add">
          <ac:chgData name="juned shah" userId="f07c624b5dd8b873" providerId="Windows Live" clId="Web-{DFE3BBFF-4F59-4D67-A6BE-E8053F7AA0D9}" dt="2022-06-12T09:53:55.130" v="79"/>
          <ac:spMkLst>
            <pc:docMk/>
            <pc:sldMk cId="2214372882" sldId="259"/>
            <ac:spMk id="7" creationId="{D2D2ED89-5AE9-4E9E-B74C-07803A862DB0}"/>
          </ac:spMkLst>
        </pc:spChg>
      </pc:sldChg>
      <pc:sldChg chg="addSp modSp new mod setBg">
        <pc:chgData name="juned shah" userId="f07c624b5dd8b873" providerId="Windows Live" clId="Web-{DFE3BBFF-4F59-4D67-A6BE-E8053F7AA0D9}" dt="2022-06-12T09:55:13.619" v="100" actId="14100"/>
        <pc:sldMkLst>
          <pc:docMk/>
          <pc:sldMk cId="2729662216" sldId="260"/>
        </pc:sldMkLst>
        <pc:spChg chg="add mod">
          <ac:chgData name="juned shah" userId="f07c624b5dd8b873" providerId="Windows Live" clId="Web-{DFE3BBFF-4F59-4D67-A6BE-E8053F7AA0D9}" dt="2022-06-12T09:55:13.619" v="100" actId="14100"/>
          <ac:spMkLst>
            <pc:docMk/>
            <pc:sldMk cId="2729662216" sldId="260"/>
            <ac:spMk id="2" creationId="{CC8774AE-C8A9-AD4E-A714-5325BD305E8B}"/>
          </ac:spMkLst>
        </pc:spChg>
        <pc:spChg chg="add">
          <ac:chgData name="juned shah" userId="f07c624b5dd8b873" providerId="Windows Live" clId="Web-{DFE3BBFF-4F59-4D67-A6BE-E8053F7AA0D9}" dt="2022-06-12T09:55:00.525" v="96"/>
          <ac:spMkLst>
            <pc:docMk/>
            <pc:sldMk cId="2729662216" sldId="260"/>
            <ac:spMk id="8" creationId="{1660E788-AFA9-4A1B-9991-6AA74632A15B}"/>
          </ac:spMkLst>
        </pc:spChg>
        <pc:spChg chg="add">
          <ac:chgData name="juned shah" userId="f07c624b5dd8b873" providerId="Windows Live" clId="Web-{DFE3BBFF-4F59-4D67-A6BE-E8053F7AA0D9}" dt="2022-06-12T09:55:00.525" v="96"/>
          <ac:spMkLst>
            <pc:docMk/>
            <pc:sldMk cId="2729662216" sldId="260"/>
            <ac:spMk id="10" creationId="{867D4867-5BA7-4462-B2F6-A23F4A622AA7}"/>
          </ac:spMkLst>
        </pc:spChg>
        <pc:picChg chg="add">
          <ac:chgData name="juned shah" userId="f07c624b5dd8b873" providerId="Windows Live" clId="Web-{DFE3BBFF-4F59-4D67-A6BE-E8053F7AA0D9}" dt="2022-06-12T09:55:00.525" v="96"/>
          <ac:picMkLst>
            <pc:docMk/>
            <pc:sldMk cId="2729662216" sldId="260"/>
            <ac:picMk id="4" creationId="{733DF888-3C45-ABE0-E78D-96FD9DE43796}"/>
          </ac:picMkLst>
        </pc:picChg>
      </pc:sldChg>
      <pc:sldChg chg="modSp new">
        <pc:chgData name="juned shah" userId="f07c624b5dd8b873" providerId="Windows Live" clId="Web-{DFE3BBFF-4F59-4D67-A6BE-E8053F7AA0D9}" dt="2022-06-12T09:57:15.606" v="126" actId="14100"/>
        <pc:sldMkLst>
          <pc:docMk/>
          <pc:sldMk cId="2147775370" sldId="261"/>
        </pc:sldMkLst>
        <pc:spChg chg="mod">
          <ac:chgData name="juned shah" userId="f07c624b5dd8b873" providerId="Windows Live" clId="Web-{DFE3BBFF-4F59-4D67-A6BE-E8053F7AA0D9}" dt="2022-06-12T09:55:38.713" v="117" actId="20577"/>
          <ac:spMkLst>
            <pc:docMk/>
            <pc:sldMk cId="2147775370" sldId="261"/>
            <ac:spMk id="2" creationId="{0A5771D3-AFD5-15D5-6ECD-B7B3C1D8ECE0}"/>
          </ac:spMkLst>
        </pc:spChg>
        <pc:spChg chg="mod">
          <ac:chgData name="juned shah" userId="f07c624b5dd8b873" providerId="Windows Live" clId="Web-{DFE3BBFF-4F59-4D67-A6BE-E8053F7AA0D9}" dt="2022-06-12T09:57:15.606" v="126" actId="14100"/>
          <ac:spMkLst>
            <pc:docMk/>
            <pc:sldMk cId="2147775370" sldId="261"/>
            <ac:spMk id="3" creationId="{D88A2661-D8C1-FAAC-01CC-82920D18A302}"/>
          </ac:spMkLst>
        </pc:spChg>
      </pc:sldChg>
      <pc:sldChg chg="modSp new">
        <pc:chgData name="juned shah" userId="f07c624b5dd8b873" providerId="Windows Live" clId="Web-{DFE3BBFF-4F59-4D67-A6BE-E8053F7AA0D9}" dt="2022-06-12T09:58:44.498" v="148" actId="20577"/>
        <pc:sldMkLst>
          <pc:docMk/>
          <pc:sldMk cId="707472794" sldId="262"/>
        </pc:sldMkLst>
        <pc:spChg chg="mod">
          <ac:chgData name="juned shah" userId="f07c624b5dd8b873" providerId="Windows Live" clId="Web-{DFE3BBFF-4F59-4D67-A6BE-E8053F7AA0D9}" dt="2022-06-12T09:57:41.684" v="143" actId="20577"/>
          <ac:spMkLst>
            <pc:docMk/>
            <pc:sldMk cId="707472794" sldId="262"/>
            <ac:spMk id="2" creationId="{8639156B-517C-82BE-DAE8-65F535DE9328}"/>
          </ac:spMkLst>
        </pc:spChg>
        <pc:spChg chg="mod">
          <ac:chgData name="juned shah" userId="f07c624b5dd8b873" providerId="Windows Live" clId="Web-{DFE3BBFF-4F59-4D67-A6BE-E8053F7AA0D9}" dt="2022-06-12T09:58:44.498" v="148" actId="20577"/>
          <ac:spMkLst>
            <pc:docMk/>
            <pc:sldMk cId="707472794" sldId="262"/>
            <ac:spMk id="3" creationId="{996BD6BF-448F-7B2B-0D54-670C31FDAA83}"/>
          </ac:spMkLst>
        </pc:spChg>
      </pc:sldChg>
      <pc:sldChg chg="addSp modSp new">
        <pc:chgData name="juned shah" userId="f07c624b5dd8b873" providerId="Windows Live" clId="Web-{DFE3BBFF-4F59-4D67-A6BE-E8053F7AA0D9}" dt="2022-06-12T10:01:30.846" v="197" actId="20577"/>
        <pc:sldMkLst>
          <pc:docMk/>
          <pc:sldMk cId="2122274080" sldId="263"/>
        </pc:sldMkLst>
        <pc:spChg chg="add mod">
          <ac:chgData name="juned shah" userId="f07c624b5dd8b873" providerId="Windows Live" clId="Web-{DFE3BBFF-4F59-4D67-A6BE-E8053F7AA0D9}" dt="2022-06-12T10:01:30.846" v="197" actId="20577"/>
          <ac:spMkLst>
            <pc:docMk/>
            <pc:sldMk cId="2122274080" sldId="263"/>
            <ac:spMk id="2" creationId="{C0AFD62B-1FBF-22DF-B62E-F79662C76F8A}"/>
          </ac:spMkLst>
        </pc:spChg>
        <pc:picChg chg="add mod">
          <ac:chgData name="juned shah" userId="f07c624b5dd8b873" providerId="Windows Live" clId="Web-{DFE3BBFF-4F59-4D67-A6BE-E8053F7AA0D9}" dt="2022-06-12T09:59:50.860" v="158" actId="1076"/>
          <ac:picMkLst>
            <pc:docMk/>
            <pc:sldMk cId="2122274080" sldId="263"/>
            <ac:picMk id="3" creationId="{F36D9A97-2AB7-A489-7F45-4A6F041DAB07}"/>
          </ac:picMkLst>
        </pc:picChg>
        <pc:picChg chg="add mod">
          <ac:chgData name="juned shah" userId="f07c624b5dd8b873" providerId="Windows Live" clId="Web-{DFE3BBFF-4F59-4D67-A6BE-E8053F7AA0D9}" dt="2022-06-12T10:00:49.454" v="180" actId="1076"/>
          <ac:picMkLst>
            <pc:docMk/>
            <pc:sldMk cId="2122274080" sldId="263"/>
            <ac:picMk id="4" creationId="{EFC9A7E3-5DCB-0A89-EC7E-87BD0933C582}"/>
          </ac:picMkLst>
        </pc:picChg>
      </pc:sldChg>
      <pc:sldChg chg="addSp modSp new">
        <pc:chgData name="juned shah" userId="f07c624b5dd8b873" providerId="Windows Live" clId="Web-{DFE3BBFF-4F59-4D67-A6BE-E8053F7AA0D9}" dt="2022-06-12T10:03:40.301" v="236" actId="14100"/>
        <pc:sldMkLst>
          <pc:docMk/>
          <pc:sldMk cId="2678875340" sldId="264"/>
        </pc:sldMkLst>
        <pc:spChg chg="add mod">
          <ac:chgData name="juned shah" userId="f07c624b5dd8b873" providerId="Windows Live" clId="Web-{DFE3BBFF-4F59-4D67-A6BE-E8053F7AA0D9}" dt="2022-06-12T10:03:40.301" v="236" actId="14100"/>
          <ac:spMkLst>
            <pc:docMk/>
            <pc:sldMk cId="2678875340" sldId="264"/>
            <ac:spMk id="2" creationId="{F3C5FAEB-03FE-0D25-5B36-4EBD12B5FCF0}"/>
          </ac:spMkLst>
        </pc:spChg>
        <pc:picChg chg="add mod">
          <ac:chgData name="juned shah" userId="f07c624b5dd8b873" providerId="Windows Live" clId="Web-{DFE3BBFF-4F59-4D67-A6BE-E8053F7AA0D9}" dt="2022-06-12T10:02:00.565" v="206" actId="1076"/>
          <ac:picMkLst>
            <pc:docMk/>
            <pc:sldMk cId="2678875340" sldId="264"/>
            <ac:picMk id="3" creationId="{C7A3EB7B-9A90-E27F-036A-0081E99FAB10}"/>
          </ac:picMkLst>
        </pc:picChg>
        <pc:picChg chg="add mod">
          <ac:chgData name="juned shah" userId="f07c624b5dd8b873" providerId="Windows Live" clId="Web-{DFE3BBFF-4F59-4D67-A6BE-E8053F7AA0D9}" dt="2022-06-12T10:02:46.019" v="221" actId="1076"/>
          <ac:picMkLst>
            <pc:docMk/>
            <pc:sldMk cId="2678875340" sldId="264"/>
            <ac:picMk id="4" creationId="{762EA2EC-ACE4-84E2-E28D-FA6888FD8C79}"/>
          </ac:picMkLst>
        </pc:picChg>
        <pc:picChg chg="add mod">
          <ac:chgData name="juned shah" userId="f07c624b5dd8b873" providerId="Windows Live" clId="Web-{DFE3BBFF-4F59-4D67-A6BE-E8053F7AA0D9}" dt="2022-06-12T10:03:26.098" v="235" actId="14100"/>
          <ac:picMkLst>
            <pc:docMk/>
            <pc:sldMk cId="2678875340" sldId="264"/>
            <ac:picMk id="5" creationId="{FF52CCCD-2567-C731-60D9-06877BB9B8EB}"/>
          </ac:picMkLst>
        </pc:picChg>
      </pc:sldChg>
      <pc:sldChg chg="modSp new">
        <pc:chgData name="juned shah" userId="f07c624b5dd8b873" providerId="Windows Live" clId="Web-{DFE3BBFF-4F59-4D67-A6BE-E8053F7AA0D9}" dt="2022-06-12T10:06:48.633" v="263" actId="20577"/>
        <pc:sldMkLst>
          <pc:docMk/>
          <pc:sldMk cId="3758433948" sldId="265"/>
        </pc:sldMkLst>
        <pc:spChg chg="mod">
          <ac:chgData name="juned shah" userId="f07c624b5dd8b873" providerId="Windows Live" clId="Web-{DFE3BBFF-4F59-4D67-A6BE-E8053F7AA0D9}" dt="2022-06-12T10:04:52.771" v="256" actId="20577"/>
          <ac:spMkLst>
            <pc:docMk/>
            <pc:sldMk cId="3758433948" sldId="265"/>
            <ac:spMk id="2" creationId="{550D5778-7628-8D71-D145-58DB6ABC25DA}"/>
          </ac:spMkLst>
        </pc:spChg>
        <pc:spChg chg="mod">
          <ac:chgData name="juned shah" userId="f07c624b5dd8b873" providerId="Windows Live" clId="Web-{DFE3BBFF-4F59-4D67-A6BE-E8053F7AA0D9}" dt="2022-06-12T10:06:48.633" v="263" actId="20577"/>
          <ac:spMkLst>
            <pc:docMk/>
            <pc:sldMk cId="3758433948" sldId="265"/>
            <ac:spMk id="3" creationId="{7F2CAC62-A57F-17AE-9A16-9A0495E5A5EA}"/>
          </ac:spMkLst>
        </pc:spChg>
      </pc:sldChg>
      <pc:sldChg chg="modSp new">
        <pc:chgData name="juned shah" userId="f07c624b5dd8b873" providerId="Windows Live" clId="Web-{DFE3BBFF-4F59-4D67-A6BE-E8053F7AA0D9}" dt="2022-06-12T10:08:00.228" v="279" actId="20577"/>
        <pc:sldMkLst>
          <pc:docMk/>
          <pc:sldMk cId="1742245598" sldId="266"/>
        </pc:sldMkLst>
        <pc:spChg chg="mod">
          <ac:chgData name="juned shah" userId="f07c624b5dd8b873" providerId="Windows Live" clId="Web-{DFE3BBFF-4F59-4D67-A6BE-E8053F7AA0D9}" dt="2022-06-12T10:07:54.306" v="276" actId="20577"/>
          <ac:spMkLst>
            <pc:docMk/>
            <pc:sldMk cId="1742245598" sldId="266"/>
            <ac:spMk id="2" creationId="{5C4B7775-DCF0-B8A5-14F6-498910C1EC20}"/>
          </ac:spMkLst>
        </pc:spChg>
        <pc:spChg chg="mod">
          <ac:chgData name="juned shah" userId="f07c624b5dd8b873" providerId="Windows Live" clId="Web-{DFE3BBFF-4F59-4D67-A6BE-E8053F7AA0D9}" dt="2022-06-12T10:08:00.228" v="279" actId="20577"/>
          <ac:spMkLst>
            <pc:docMk/>
            <pc:sldMk cId="1742245598" sldId="266"/>
            <ac:spMk id="3" creationId="{07481C7E-03A0-C996-1991-0C5846BB2DEA}"/>
          </ac:spMkLst>
        </pc:spChg>
      </pc:sldChg>
      <pc:sldChg chg="addSp delSp modSp new mod setBg setClrOvrMap">
        <pc:chgData name="juned shah" userId="f07c624b5dd8b873" providerId="Windows Live" clId="Web-{DFE3BBFF-4F59-4D67-A6BE-E8053F7AA0D9}" dt="2022-06-12T10:09:49.402" v="291"/>
        <pc:sldMkLst>
          <pc:docMk/>
          <pc:sldMk cId="2545138008" sldId="267"/>
        </pc:sldMkLst>
        <pc:spChg chg="add mod">
          <ac:chgData name="juned shah" userId="f07c624b5dd8b873" providerId="Windows Live" clId="Web-{DFE3BBFF-4F59-4D67-A6BE-E8053F7AA0D9}" dt="2022-06-12T10:09:02.307" v="282" actId="20577"/>
          <ac:spMkLst>
            <pc:docMk/>
            <pc:sldMk cId="2545138008" sldId="267"/>
            <ac:spMk id="2" creationId="{052E4998-F02D-3345-95B3-9FCE05EB98F2}"/>
          </ac:spMkLst>
        </pc:spChg>
        <pc:spChg chg="add mod">
          <ac:chgData name="juned shah" userId="f07c624b5dd8b873" providerId="Windows Live" clId="Web-{DFE3BBFF-4F59-4D67-A6BE-E8053F7AA0D9}" dt="2022-06-12T10:09:35.324" v="287" actId="20577"/>
          <ac:spMkLst>
            <pc:docMk/>
            <pc:sldMk cId="2545138008" sldId="267"/>
            <ac:spMk id="4" creationId="{415D0576-A85A-AACE-CC00-CDACE1076411}"/>
          </ac:spMkLst>
        </pc:spChg>
        <pc:spChg chg="add del">
          <ac:chgData name="juned shah" userId="f07c624b5dd8b873" providerId="Windows Live" clId="Web-{DFE3BBFF-4F59-4D67-A6BE-E8053F7AA0D9}" dt="2022-06-12T10:09:49.402" v="290"/>
          <ac:spMkLst>
            <pc:docMk/>
            <pc:sldMk cId="2545138008" sldId="267"/>
            <ac:spMk id="10" creationId="{684FCD5C-7443-4EBD-B37B-EAB86BF09065}"/>
          </ac:spMkLst>
        </pc:spChg>
        <pc:spChg chg="add del">
          <ac:chgData name="juned shah" userId="f07c624b5dd8b873" providerId="Windows Live" clId="Web-{DFE3BBFF-4F59-4D67-A6BE-E8053F7AA0D9}" dt="2022-06-12T10:09:49.402" v="290"/>
          <ac:spMkLst>
            <pc:docMk/>
            <pc:sldMk cId="2545138008" sldId="267"/>
            <ac:spMk id="12" creationId="{010E9B40-C467-4CDE-8CC1-38533731DD02}"/>
          </ac:spMkLst>
        </pc:spChg>
        <pc:picChg chg="add del mod">
          <ac:chgData name="juned shah" userId="f07c624b5dd8b873" providerId="Windows Live" clId="Web-{DFE3BBFF-4F59-4D67-A6BE-E8053F7AA0D9}" dt="2022-06-12T10:09:14.167" v="285"/>
          <ac:picMkLst>
            <pc:docMk/>
            <pc:sldMk cId="2545138008" sldId="267"/>
            <ac:picMk id="3" creationId="{E9A432C1-DE27-7832-45B3-ABEA35F8C092}"/>
          </ac:picMkLst>
        </pc:picChg>
        <pc:picChg chg="add mod ord">
          <ac:chgData name="juned shah" userId="f07c624b5dd8b873" providerId="Windows Live" clId="Web-{DFE3BBFF-4F59-4D67-A6BE-E8053F7AA0D9}" dt="2022-06-12T10:09:49.402" v="291"/>
          <ac:picMkLst>
            <pc:docMk/>
            <pc:sldMk cId="2545138008" sldId="267"/>
            <ac:picMk id="5" creationId="{5FD00576-AEB9-1A98-EB83-DE6BF12FA29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6/12/2022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6/12/2022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6/12/2022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6/12/2022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6/12/2022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6/12/2022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6/12/2022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6/12/2022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6/12/2022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6/12/2022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6/12/2022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6/12/2022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Change_of_basis" TargetMode="External"/><Relationship Id="rId13" Type="http://schemas.openxmlformats.org/officeDocument/2006/relationships/hyperlink" Target="https://en.wikipedia.org/wiki/Vector_space" TargetMode="External"/><Relationship Id="rId18" Type="http://schemas.openxmlformats.org/officeDocument/2006/relationships/hyperlink" Target="https://en.wikipedia.org/wiki/Inner_product_space" TargetMode="External"/><Relationship Id="rId3" Type="http://schemas.openxmlformats.org/officeDocument/2006/relationships/hyperlink" Target="https://en.wikipedia.org/wiki/Square_matrix" TargetMode="External"/><Relationship Id="rId7" Type="http://schemas.openxmlformats.org/officeDocument/2006/relationships/hyperlink" Target="https://en.wikipedia.org/wiki/Equivalence_relation" TargetMode="External"/><Relationship Id="rId12" Type="http://schemas.openxmlformats.org/officeDocument/2006/relationships/hyperlink" Target="https://en.wikipedia.org/wiki/Dimension_(vector_space)" TargetMode="External"/><Relationship Id="rId17" Type="http://schemas.openxmlformats.org/officeDocument/2006/relationships/hyperlink" Target="https://en.wikipedia.org/wiki/Complex_number" TargetMode="External"/><Relationship Id="rId2" Type="http://schemas.openxmlformats.org/officeDocument/2006/relationships/hyperlink" Target="https://en.wikipedia.org/wiki/Mathematics" TargetMode="External"/><Relationship Id="rId16" Type="http://schemas.openxmlformats.org/officeDocument/2006/relationships/hyperlink" Target="https://en.wikipedia.org/wiki/Conjugate_transpos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Matrix_transpose" TargetMode="External"/><Relationship Id="rId11" Type="http://schemas.openxmlformats.org/officeDocument/2006/relationships/hyperlink" Target="https://en.wikipedia.org/wiki/Quadratic_form" TargetMode="External"/><Relationship Id="rId5" Type="http://schemas.openxmlformats.org/officeDocument/2006/relationships/hyperlink" Target="https://en.wikipedia.org/wiki/Invertible_matrix" TargetMode="External"/><Relationship Id="rId15" Type="http://schemas.openxmlformats.org/officeDocument/2006/relationships/hyperlink" Target="https://en.wikipedia.org/wiki/Paul_Halmos" TargetMode="External"/><Relationship Id="rId10" Type="http://schemas.openxmlformats.org/officeDocument/2006/relationships/hyperlink" Target="https://en.wikipedia.org/wiki/Bilinear_form" TargetMode="External"/><Relationship Id="rId19" Type="http://schemas.openxmlformats.org/officeDocument/2006/relationships/hyperlink" Target="https://en.wikipedia.org/wiki/Matrix_congruence#cite_note-1" TargetMode="External"/><Relationship Id="rId4" Type="http://schemas.openxmlformats.org/officeDocument/2006/relationships/hyperlink" Target="https://en.wikipedia.org/wiki/Field_(mathematics)" TargetMode="External"/><Relationship Id="rId9" Type="http://schemas.openxmlformats.org/officeDocument/2006/relationships/hyperlink" Target="https://en.wikipedia.org/wiki/Gram_matrix" TargetMode="External"/><Relationship Id="rId14" Type="http://schemas.openxmlformats.org/officeDocument/2006/relationships/hyperlink" Target="https://en.wikipedia.org/wiki/Basis_(linear_algebra)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REDUCTION TO DIAGONAL FORM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Chapter 5</a:t>
            </a:r>
          </a:p>
        </p:txBody>
      </p:sp>
    </p:spTree>
    <p:extLst>
      <p:ext uri="{BB962C8B-B14F-4D97-AF65-F5344CB8AC3E}">
        <p14:creationId xmlns:p14="http://schemas.microsoft.com/office/powerpoint/2010/main" val="1194440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3EB9E-B294-5E1A-905B-8FD1F5AE9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Eigen values and eigen vectors of a matrix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2631C-764D-1A33-FD46-211B7CE29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420" y="2638044"/>
            <a:ext cx="10288896" cy="40077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ea typeface="+mn-lt"/>
                <a:cs typeface="+mn-lt"/>
              </a:rPr>
              <a:t>Eigen vector of a matrix A is a vector represented by a matrix X such that when X is multiplied with matrix A, then the direction of the resultant matrix remains same as vector X.</a:t>
            </a:r>
            <a:endParaRPr lang="en-US" sz="2400"/>
          </a:p>
          <a:p>
            <a:r>
              <a:rPr lang="en-US" sz="2400" dirty="0">
                <a:ea typeface="+mn-lt"/>
                <a:cs typeface="+mn-lt"/>
              </a:rPr>
              <a:t>Mathematically, above statement can be represented as:</a:t>
            </a:r>
            <a:endParaRPr lang="en-US" sz="2400"/>
          </a:p>
          <a:p>
            <a:pPr algn="ctr"/>
            <a:r>
              <a:rPr lang="en-US" sz="2400" dirty="0">
                <a:ea typeface="+mn-lt"/>
                <a:cs typeface="+mn-lt"/>
              </a:rPr>
              <a:t>AX = </a:t>
            </a:r>
            <a:r>
              <a:rPr lang="en-US" sz="2400" err="1">
                <a:ea typeface="+mn-lt"/>
                <a:cs typeface="+mn-lt"/>
              </a:rPr>
              <a:t>λX</a:t>
            </a:r>
            <a:endParaRPr lang="en-US" sz="2400"/>
          </a:p>
          <a:p>
            <a:r>
              <a:rPr lang="en-US" sz="2400" dirty="0">
                <a:ea typeface="+mn-lt"/>
                <a:cs typeface="+mn-lt"/>
              </a:rPr>
              <a:t>where A is any arbitrary matrix, λ are eigen values and X is an eigen vector corresponding to each eigen value.</a:t>
            </a:r>
            <a:endParaRPr lang="en-US" sz="2400"/>
          </a:p>
          <a:p>
            <a:r>
              <a:rPr lang="en-US" sz="2400" dirty="0">
                <a:ea typeface="+mn-lt"/>
                <a:cs typeface="+mn-lt"/>
              </a:rPr>
              <a:t>Here, we can see that AX is parallel to X. So, X is an eigen vector.</a:t>
            </a:r>
            <a:endParaRPr lang="en-US" sz="2400"/>
          </a:p>
          <a:p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331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43E0E0-1AD2-7185-BDAE-4F180AE1B61A}"/>
              </a:ext>
            </a:extLst>
          </p:cNvPr>
          <p:cNvSpPr txBox="1"/>
          <p:nvPr/>
        </p:nvSpPr>
        <p:spPr>
          <a:xfrm>
            <a:off x="1706062" y="1342357"/>
            <a:ext cx="8966417" cy="382816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b="1" u="sng" dirty="0">
                <a:solidFill>
                  <a:srgbClr val="404040"/>
                </a:solidFill>
              </a:rPr>
              <a:t>Method to find eigen vectors and eigen values of any square matrix A</a:t>
            </a:r>
            <a:br>
              <a:rPr lang="en-US" sz="2000" b="1" u="sng" dirty="0"/>
            </a:br>
            <a:r>
              <a:rPr lang="en-US" sz="2000" b="1" u="sng" dirty="0">
                <a:solidFill>
                  <a:srgbClr val="404040"/>
                </a:solidFill>
              </a:rPr>
              <a:t>We know that,</a:t>
            </a:r>
            <a:endParaRPr lang="en-US" sz="2000" dirty="0">
              <a:solidFill>
                <a:srgbClr val="404040"/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04040"/>
                </a:solidFill>
              </a:rPr>
              <a:t>AX = </a:t>
            </a:r>
            <a:r>
              <a:rPr lang="en-US" sz="2000" err="1">
                <a:solidFill>
                  <a:srgbClr val="404040"/>
                </a:solidFill>
              </a:rPr>
              <a:t>λX</a:t>
            </a:r>
            <a:endParaRPr lang="en-US" sz="2000">
              <a:solidFill>
                <a:srgbClr val="404040"/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04040"/>
                </a:solidFill>
              </a:rPr>
              <a:t>=&gt; AX – </a:t>
            </a:r>
            <a:r>
              <a:rPr lang="en-US" sz="2000" dirty="0" err="1">
                <a:solidFill>
                  <a:srgbClr val="404040"/>
                </a:solidFill>
              </a:rPr>
              <a:t>λX</a:t>
            </a:r>
            <a:r>
              <a:rPr lang="en-US" sz="2000" dirty="0">
                <a:solidFill>
                  <a:srgbClr val="404040"/>
                </a:solidFill>
              </a:rPr>
              <a:t> = 0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04040"/>
                </a:solidFill>
              </a:rPr>
              <a:t>             =&gt; (A – </a:t>
            </a:r>
            <a:r>
              <a:rPr lang="en-US" sz="2000" dirty="0" err="1">
                <a:solidFill>
                  <a:srgbClr val="404040"/>
                </a:solidFill>
              </a:rPr>
              <a:t>λI</a:t>
            </a:r>
            <a:r>
              <a:rPr lang="en-US" sz="2000" dirty="0">
                <a:solidFill>
                  <a:srgbClr val="404040"/>
                </a:solidFill>
              </a:rPr>
              <a:t>) X = 0 …..(1)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04040"/>
                </a:solidFill>
              </a:rPr>
              <a:t>Above condition will be true only if (A – </a:t>
            </a:r>
            <a:r>
              <a:rPr lang="en-US" sz="2000" dirty="0" err="1">
                <a:solidFill>
                  <a:srgbClr val="404040"/>
                </a:solidFill>
              </a:rPr>
              <a:t>λI</a:t>
            </a:r>
            <a:r>
              <a:rPr lang="en-US" sz="2000" dirty="0">
                <a:solidFill>
                  <a:srgbClr val="404040"/>
                </a:solidFill>
              </a:rPr>
              <a:t>) is singular. That means,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04040"/>
                </a:solidFill>
              </a:rPr>
              <a:t>|A – </a:t>
            </a:r>
            <a:r>
              <a:rPr lang="en-US" sz="2000" dirty="0" err="1">
                <a:solidFill>
                  <a:srgbClr val="404040"/>
                </a:solidFill>
              </a:rPr>
              <a:t>λI</a:t>
            </a:r>
            <a:r>
              <a:rPr lang="en-US" sz="2000" dirty="0">
                <a:solidFill>
                  <a:srgbClr val="404040"/>
                </a:solidFill>
              </a:rPr>
              <a:t>| = 0 …..(2)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04040"/>
                </a:solidFill>
              </a:rPr>
              <a:t>(2) is known as characteristic equation of the matrix.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04040"/>
                </a:solidFill>
              </a:rPr>
              <a:t>The roots of the characteristic equation are the eigen values of the matrix A.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150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617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2D2ED89-5AE9-4E9E-B74C-07803A862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29948" y="0"/>
            <a:ext cx="673210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F83731-1A72-E3E8-C0B6-7F9736D6F363}"/>
              </a:ext>
            </a:extLst>
          </p:cNvPr>
          <p:cNvSpPr txBox="1"/>
          <p:nvPr/>
        </p:nvSpPr>
        <p:spPr>
          <a:xfrm>
            <a:off x="2836265" y="136385"/>
            <a:ext cx="6548224" cy="560364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Now, to find the eigen vectors, we simply put each eigen value into (1) and solve it by Gaussian elimination, that is, convert the augmented matrix (A –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λI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 = 0 to row echelon form and solve the linear system of equations thus obtained.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Some important properties of eigen values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Eigen values of real symmetric and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hermitian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matrices are real</a:t>
            </a:r>
          </a:p>
          <a:p>
            <a:pPr marL="285750"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Eigen values of real skew symmetric and skew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hermitian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matrices are either pure imaginary or zero</a:t>
            </a:r>
          </a:p>
          <a:p>
            <a:pPr marL="285750"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Eigen values of unitary and orthogonal matrices are of unit modulus |λ| = 1</a:t>
            </a:r>
          </a:p>
          <a:p>
            <a:pPr marL="285750"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If λ</a:t>
            </a:r>
            <a:r>
              <a:rPr lang="en-US" baseline="-25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1, 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λ</a:t>
            </a:r>
            <a:r>
              <a:rPr lang="en-US" baseline="-25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…….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λ</a:t>
            </a:r>
            <a:r>
              <a:rPr lang="en-US" baseline="-25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are the eigen values of A, then kλ</a:t>
            </a:r>
            <a:r>
              <a:rPr lang="en-US" baseline="-25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kλ</a:t>
            </a:r>
            <a:r>
              <a:rPr lang="en-US" baseline="-25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…….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kλ</a:t>
            </a:r>
            <a:r>
              <a:rPr lang="en-US" baseline="-25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are eigen values of kA</a:t>
            </a:r>
          </a:p>
          <a:p>
            <a:pPr marL="285750"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If λ</a:t>
            </a:r>
            <a:r>
              <a:rPr lang="en-US" baseline="-25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1, 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λ</a:t>
            </a:r>
            <a:r>
              <a:rPr lang="en-US" baseline="-25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…….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λ</a:t>
            </a:r>
            <a:r>
              <a:rPr lang="en-US" baseline="-25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are the eigen values of A, then 1/λ</a:t>
            </a:r>
            <a:r>
              <a:rPr lang="en-US" baseline="-25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1/λ</a:t>
            </a:r>
            <a:r>
              <a:rPr lang="en-US" baseline="-25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…….1/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λ</a:t>
            </a:r>
            <a:r>
              <a:rPr lang="en-US" baseline="-25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are eigen values of A</a:t>
            </a:r>
            <a:r>
              <a:rPr lang="en-US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-1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If λ</a:t>
            </a:r>
            <a:r>
              <a:rPr lang="en-US" baseline="-25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1, 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λ</a:t>
            </a:r>
            <a:r>
              <a:rPr lang="en-US" baseline="-25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…….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λ</a:t>
            </a:r>
            <a:r>
              <a:rPr lang="en-US" baseline="-25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are the eigen values of A, then λ</a:t>
            </a:r>
            <a:r>
              <a:rPr lang="en-US" baseline="-25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  <a:r>
              <a:rPr lang="en-US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λ</a:t>
            </a:r>
            <a:r>
              <a:rPr lang="en-US" baseline="-25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lang="en-US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…….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λ</a:t>
            </a:r>
            <a:r>
              <a:rPr lang="en-US" baseline="-25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</a:t>
            </a:r>
            <a:r>
              <a:rPr lang="en-US" baseline="30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are eigen values of A</a:t>
            </a:r>
            <a:r>
              <a:rPr lang="en-US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Eigen values of A = Eigen Values of A</a:t>
            </a:r>
            <a:r>
              <a:rPr lang="en-US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 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(Transpose)</a:t>
            </a:r>
          </a:p>
          <a:p>
            <a:pPr marL="285750"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Sum of Eigen Values = Trace of A (Sum of diagonal elements of A)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3728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DF888-3C45-ABE0-E78D-96FD9DE437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46" r="27167" b="6250"/>
          <a:stretch/>
        </p:blipFill>
        <p:spPr>
          <a:xfrm>
            <a:off x="4650909" y="10"/>
            <a:ext cx="7541090" cy="685798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8774AE-C8A9-AD4E-A714-5325BD305E8B}"/>
              </a:ext>
            </a:extLst>
          </p:cNvPr>
          <p:cNvSpPr txBox="1"/>
          <p:nvPr/>
        </p:nvSpPr>
        <p:spPr>
          <a:xfrm>
            <a:off x="643468" y="1890422"/>
            <a:ext cx="3723407" cy="4163244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Product of Eigen Values = |A|</a:t>
            </a:r>
          </a:p>
          <a:p>
            <a:pPr marL="285750"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Maximum number of distinct eigen values of A = Size of A</a:t>
            </a:r>
          </a:p>
          <a:p>
            <a:pPr marL="285750"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If A and B are two matrices of same order then, Eigen values of AB = Eigen values of BA</a:t>
            </a:r>
          </a:p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62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771D3-AFD5-15D5-6ECD-B7B3C1D8E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CHARACHTERISTIC EQUATION OF A MATRIX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A2661-D8C1-FAAC-01CC-82920D18A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3589" y="2163592"/>
            <a:ext cx="10245764" cy="449658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ea typeface="+mn-lt"/>
                <a:cs typeface="+mn-lt"/>
              </a:rPr>
              <a:t>Since every linear operator is given by left multiplication by some square matrix, finding the eigenvalues and eigenvectors of a linear operator is equivalent to finding the eigenvalues and eigenvectors of the associated square matrix; this is the terminology that will be followed. Furthermore, since eigenvalues and eigenvectors make sense only for square matrices, throughout this section all matrices are assumed to be square.</a:t>
            </a:r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Given a square matrix </a:t>
            </a:r>
            <a:r>
              <a:rPr lang="en-US" sz="2400" i="1" dirty="0">
                <a:ea typeface="+mn-lt"/>
                <a:cs typeface="+mn-lt"/>
              </a:rPr>
              <a:t>A</a:t>
            </a:r>
            <a:r>
              <a:rPr lang="en-US" sz="2400" dirty="0">
                <a:ea typeface="+mn-lt"/>
                <a:cs typeface="+mn-lt"/>
              </a:rPr>
              <a:t>, the condition that characterizes an eigenvalue, λ, is the existence of a </a:t>
            </a:r>
            <a:r>
              <a:rPr lang="en-US" sz="2400" i="1" dirty="0">
                <a:ea typeface="+mn-lt"/>
                <a:cs typeface="+mn-lt"/>
              </a:rPr>
              <a:t>nonzero</a:t>
            </a:r>
            <a:r>
              <a:rPr lang="en-US" sz="2400" dirty="0">
                <a:ea typeface="+mn-lt"/>
                <a:cs typeface="+mn-lt"/>
              </a:rPr>
              <a:t> vector </a:t>
            </a:r>
            <a:r>
              <a:rPr lang="en-US" sz="2400" b="1" dirty="0">
                <a:ea typeface="+mn-lt"/>
                <a:cs typeface="+mn-lt"/>
              </a:rPr>
              <a:t>x</a:t>
            </a:r>
            <a:r>
              <a:rPr lang="en-US" sz="2400" dirty="0">
                <a:ea typeface="+mn-lt"/>
                <a:cs typeface="+mn-lt"/>
              </a:rPr>
              <a:t> such that </a:t>
            </a:r>
            <a:r>
              <a:rPr lang="en-US" sz="2400" i="1" dirty="0">
                <a:ea typeface="+mn-lt"/>
                <a:cs typeface="+mn-lt"/>
              </a:rPr>
              <a:t>A</a:t>
            </a:r>
            <a:r>
              <a:rPr lang="en-US" sz="2400" dirty="0">
                <a:ea typeface="+mn-lt"/>
                <a:cs typeface="+mn-lt"/>
              </a:rPr>
              <a:t> </a:t>
            </a:r>
            <a:r>
              <a:rPr lang="en-US" sz="2400" b="1" dirty="0">
                <a:ea typeface="+mn-lt"/>
                <a:cs typeface="+mn-lt"/>
              </a:rPr>
              <a:t>x</a:t>
            </a:r>
            <a:r>
              <a:rPr lang="en-US" sz="2400" dirty="0">
                <a:ea typeface="+mn-lt"/>
                <a:cs typeface="+mn-lt"/>
              </a:rPr>
              <a:t> = λ </a:t>
            </a:r>
            <a:r>
              <a:rPr lang="en-US" sz="2400" b="1" dirty="0">
                <a:ea typeface="+mn-lt"/>
                <a:cs typeface="+mn-lt"/>
              </a:rPr>
              <a:t>x</a:t>
            </a:r>
            <a:r>
              <a:rPr lang="en-US" sz="2400" dirty="0">
                <a:ea typeface="+mn-lt"/>
                <a:cs typeface="+mn-lt"/>
              </a:rPr>
              <a:t>; this equation can be rewritten as follows:</a:t>
            </a:r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  </a:t>
            </a:r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This final form of the equation makes it clear that </a:t>
            </a:r>
            <a:r>
              <a:rPr lang="en-US" sz="2400" b="1" dirty="0">
                <a:ea typeface="+mn-lt"/>
                <a:cs typeface="+mn-lt"/>
              </a:rPr>
              <a:t>x</a:t>
            </a:r>
            <a:r>
              <a:rPr lang="en-US" sz="2400" dirty="0">
                <a:ea typeface="+mn-lt"/>
                <a:cs typeface="+mn-lt"/>
              </a:rPr>
              <a:t> is the solution of a square,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7775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9156B-517C-82BE-DAE8-65F535DE9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 TO DIAGONAL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BD6BF-448F-7B2B-0D54-670C31FDA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en-US" sz="2800" b="1" dirty="0">
                <a:ea typeface="+mn-lt"/>
                <a:cs typeface="+mn-lt"/>
              </a:rPr>
              <a:t>Diagonalization of a matrix</a:t>
            </a:r>
            <a:r>
              <a:rPr lang="en-US" sz="2800" dirty="0">
                <a:ea typeface="+mn-lt"/>
                <a:cs typeface="+mn-lt"/>
              </a:rPr>
              <a:t> is defined as the process of reducing any matrix A into its diagonal form D. As per the similarity transformation, if the matrix A is related to D, then</a:t>
            </a:r>
            <a:endParaRPr lang="en-US" sz="2800"/>
          </a:p>
          <a:p>
            <a:pPr algn="just"/>
            <a:r>
              <a:rPr lang="en-US" sz="2800" dirty="0">
                <a:ea typeface="+mn-lt"/>
                <a:cs typeface="+mn-lt"/>
              </a:rPr>
              <a:t> and the matrix A is reduced to the diagonal matrix D through another matrix P. Where P is a modal matrix) </a:t>
            </a:r>
            <a:endParaRPr lang="en-US" sz="280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472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AFD62B-1FBF-22DF-B62E-F79662C76F8A}"/>
              </a:ext>
            </a:extLst>
          </p:cNvPr>
          <p:cNvSpPr txBox="1"/>
          <p:nvPr/>
        </p:nvSpPr>
        <p:spPr>
          <a:xfrm>
            <a:off x="310552" y="770627"/>
            <a:ext cx="11355236" cy="62478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000" dirty="0">
                <a:ea typeface="+mn-lt"/>
                <a:cs typeface="+mn-lt"/>
              </a:rPr>
              <a:t>In simpler words, it is the process of taking a square matrix and converting it into a special type of matrix called a diagonal matrix.</a:t>
            </a:r>
            <a:endParaRPr lang="en-US" sz="2000" dirty="0"/>
          </a:p>
          <a:p>
            <a:pPr algn="just"/>
            <a:r>
              <a:rPr lang="en-US" sz="2000" b="1" dirty="0">
                <a:ea typeface="+mn-lt"/>
                <a:cs typeface="+mn-lt"/>
              </a:rPr>
              <a:t>Steps Involved:</a:t>
            </a:r>
            <a:endParaRPr lang="en-US" sz="2000" dirty="0"/>
          </a:p>
          <a:p>
            <a:r>
              <a:rPr lang="en-US" sz="2000" b="1" dirty="0">
                <a:ea typeface="+mn-lt"/>
                <a:cs typeface="+mn-lt"/>
              </a:rPr>
              <a:t>Step 1:</a:t>
            </a:r>
            <a:r>
              <a:rPr lang="en-US" sz="2000" dirty="0">
                <a:ea typeface="+mn-lt"/>
                <a:cs typeface="+mn-lt"/>
              </a:rPr>
              <a:t> Initialize the diagonal matrix D as:</a:t>
            </a:r>
            <a:endParaRPr lang="en-US" sz="2000" dirty="0"/>
          </a:p>
          <a:p>
            <a:pPr algn="l"/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>
                <a:ea typeface="+mn-lt"/>
                <a:cs typeface="+mn-lt"/>
              </a:rPr>
              <a:t>where </a:t>
            </a:r>
            <a:r>
              <a:rPr lang="en-US" sz="2000" b="1" dirty="0">
                <a:ea typeface="+mn-lt"/>
                <a:cs typeface="+mn-lt"/>
              </a:rPr>
              <a:t>λ</a:t>
            </a:r>
            <a:r>
              <a:rPr lang="en-US" sz="2000" b="1" baseline="-25000" dirty="0">
                <a:ea typeface="+mn-lt"/>
                <a:cs typeface="+mn-lt"/>
              </a:rPr>
              <a:t>1, λ2, λ3 -&gt;</a:t>
            </a:r>
            <a:r>
              <a:rPr lang="en-US" sz="2000" dirty="0">
                <a:ea typeface="+mn-lt"/>
                <a:cs typeface="+mn-lt"/>
              </a:rPr>
              <a:t> eigen values</a:t>
            </a:r>
            <a:endParaRPr lang="en-US" dirty="0"/>
          </a:p>
          <a:p>
            <a:r>
              <a:rPr lang="en-US" sz="2000" b="1" dirty="0">
                <a:ea typeface="+mn-lt"/>
                <a:cs typeface="+mn-lt"/>
              </a:rPr>
              <a:t>Step 2: </a:t>
            </a:r>
            <a:r>
              <a:rPr lang="en-US" sz="2000" dirty="0">
                <a:ea typeface="+mn-lt"/>
                <a:cs typeface="+mn-lt"/>
              </a:rPr>
              <a:t>Find the eigen values using the equation given below.</a:t>
            </a:r>
            <a:endParaRPr lang="en-US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>
                <a:ea typeface="+mn-lt"/>
                <a:cs typeface="+mn-lt"/>
              </a:rPr>
              <a:t>where, </a:t>
            </a:r>
            <a:r>
              <a:rPr lang="en-US" sz="2000" b="1" dirty="0">
                <a:ea typeface="+mn-lt"/>
                <a:cs typeface="+mn-lt"/>
              </a:rPr>
              <a:t>A -&gt;</a:t>
            </a:r>
            <a:r>
              <a:rPr lang="en-US" sz="2000" dirty="0">
                <a:ea typeface="+mn-lt"/>
                <a:cs typeface="+mn-lt"/>
              </a:rPr>
              <a:t> given 3×3 square matrix. </a:t>
            </a:r>
            <a:r>
              <a:rPr lang="en-US" sz="2000" b="1" dirty="0">
                <a:ea typeface="+mn-lt"/>
                <a:cs typeface="+mn-lt"/>
              </a:rPr>
              <a:t>I -&gt;</a:t>
            </a:r>
            <a:r>
              <a:rPr lang="en-US" sz="2000" dirty="0">
                <a:ea typeface="+mn-lt"/>
                <a:cs typeface="+mn-lt"/>
              </a:rPr>
              <a:t> identity matrix of size 3×3. </a:t>
            </a:r>
            <a:r>
              <a:rPr lang="en-US" sz="2000" b="1" dirty="0">
                <a:ea typeface="+mn-lt"/>
                <a:cs typeface="+mn-lt"/>
              </a:rPr>
              <a:t>λ -&gt; </a:t>
            </a:r>
            <a:r>
              <a:rPr lang="en-US" sz="2000" dirty="0">
                <a:ea typeface="+mn-lt"/>
                <a:cs typeface="+mn-lt"/>
              </a:rPr>
              <a:t>eigen value.</a:t>
            </a:r>
            <a:endParaRPr lang="en-US" dirty="0"/>
          </a:p>
          <a:p>
            <a:r>
              <a:rPr lang="en-US" sz="2000" b="1" dirty="0">
                <a:ea typeface="+mn-lt"/>
                <a:cs typeface="+mn-lt"/>
              </a:rPr>
              <a:t>Step 3: </a:t>
            </a:r>
            <a:r>
              <a:rPr lang="en-US" sz="2000" dirty="0">
                <a:ea typeface="+mn-lt"/>
                <a:cs typeface="+mn-lt"/>
              </a:rPr>
              <a:t>Compute the corresponding eigen vectors using the equation given below.</a:t>
            </a:r>
            <a:endParaRPr lang="en-US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F36D9A97-2AB7-A489-7F45-4A6F041DA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572" y="2376218"/>
            <a:ext cx="2680478" cy="1041639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EFC9A7E3-5DCB-0A89-EC7E-87BD0933C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481" y="5054092"/>
            <a:ext cx="2878885" cy="40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274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C5FAEB-03FE-0D25-5B36-4EBD12B5FCF0}"/>
              </a:ext>
            </a:extLst>
          </p:cNvPr>
          <p:cNvSpPr txBox="1"/>
          <p:nvPr/>
        </p:nvSpPr>
        <p:spPr>
          <a:xfrm>
            <a:off x="727495" y="554967"/>
            <a:ext cx="9514935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ea typeface="+mn-lt"/>
                <a:cs typeface="+mn-lt"/>
              </a:rPr>
              <a:t> where, </a:t>
            </a:r>
            <a:r>
              <a:rPr lang="en-US" b="1" dirty="0" err="1">
                <a:ea typeface="+mn-lt"/>
                <a:cs typeface="+mn-lt"/>
              </a:rPr>
              <a:t>λ</a:t>
            </a:r>
            <a:r>
              <a:rPr lang="en-US" b="1" baseline="-25000" dirty="0" err="1">
                <a:ea typeface="+mn-lt"/>
                <a:cs typeface="+mn-lt"/>
              </a:rPr>
              <a:t>i</a:t>
            </a:r>
            <a:r>
              <a:rPr lang="en-US" b="1" baseline="-25000" dirty="0">
                <a:ea typeface="+mn-lt"/>
                <a:cs typeface="+mn-lt"/>
              </a:rPr>
              <a:t> -&gt;</a:t>
            </a:r>
            <a:r>
              <a:rPr lang="en-US" dirty="0">
                <a:ea typeface="+mn-lt"/>
                <a:cs typeface="+mn-lt"/>
              </a:rPr>
              <a:t> eigen value. </a:t>
            </a:r>
            <a:r>
              <a:rPr lang="en-US" b="1" dirty="0">
                <a:ea typeface="+mn-lt"/>
                <a:cs typeface="+mn-lt"/>
              </a:rPr>
              <a:t>X</a:t>
            </a:r>
            <a:r>
              <a:rPr lang="en-US" b="1" baseline="-25000" dirty="0">
                <a:ea typeface="+mn-lt"/>
                <a:cs typeface="+mn-lt"/>
              </a:rPr>
              <a:t>i -&gt;</a:t>
            </a:r>
            <a:r>
              <a:rPr lang="en-US" dirty="0">
                <a:ea typeface="+mn-lt"/>
                <a:cs typeface="+mn-lt"/>
              </a:rPr>
              <a:t> corresponding eigen vector.</a:t>
            </a:r>
            <a:endParaRPr lang="en-US" dirty="0"/>
          </a:p>
          <a:p>
            <a:r>
              <a:rPr lang="en-US" b="1" dirty="0">
                <a:ea typeface="+mn-lt"/>
                <a:cs typeface="+mn-lt"/>
              </a:rPr>
              <a:t>Step 4:</a:t>
            </a:r>
            <a:r>
              <a:rPr lang="en-US" dirty="0">
                <a:ea typeface="+mn-lt"/>
                <a:cs typeface="+mn-lt"/>
              </a:rPr>
              <a:t> Create the modal matrix P.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just"/>
            <a:r>
              <a:rPr lang="en-US" dirty="0">
                <a:ea typeface="+mn-lt"/>
                <a:cs typeface="+mn-lt"/>
              </a:rPr>
              <a:t>Here, all the eigenvectors till X</a:t>
            </a:r>
            <a:r>
              <a:rPr lang="en-US" baseline="-25000" dirty="0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 have filled column-wise in matrix P. </a:t>
            </a:r>
            <a:endParaRPr lang="en-US" dirty="0"/>
          </a:p>
          <a:p>
            <a:r>
              <a:rPr lang="en-US" b="1" dirty="0">
                <a:ea typeface="+mn-lt"/>
                <a:cs typeface="+mn-lt"/>
              </a:rPr>
              <a:t>Step 5: </a:t>
            </a:r>
            <a:r>
              <a:rPr lang="en-US" dirty="0">
                <a:ea typeface="+mn-lt"/>
                <a:cs typeface="+mn-lt"/>
              </a:rPr>
              <a:t>Find P</a:t>
            </a:r>
            <a:r>
              <a:rPr lang="en-US" baseline="30000" dirty="0">
                <a:ea typeface="+mn-lt"/>
                <a:cs typeface="+mn-lt"/>
              </a:rPr>
              <a:t>-1</a:t>
            </a:r>
            <a:r>
              <a:rPr lang="en-US" dirty="0">
                <a:ea typeface="+mn-lt"/>
                <a:cs typeface="+mn-lt"/>
              </a:rPr>
              <a:t> and then use the equation given below to find diagonal matrix D.</a:t>
            </a:r>
            <a:endParaRPr lang="en-US" dirty="0"/>
          </a:p>
          <a:p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C7A3EB7B-9A90-E27F-036A-0081E99FA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404" y="314864"/>
            <a:ext cx="2553418" cy="836762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762EA2EC-ACE4-84E2-E28D-FA6888FD8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122" y="2768092"/>
            <a:ext cx="5049867" cy="674837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FF52CCCD-2567-C731-60D9-06877BB9B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4049" y="5140265"/>
            <a:ext cx="2539940" cy="61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875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D5778-7628-8D71-D145-58DB6ABC2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CONGURENCE OF MATRICES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CAC62-A57F-17AE-9A16-9A0495E5A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570" y="2638044"/>
            <a:ext cx="10547690" cy="40077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ea typeface="+mn-lt"/>
                <a:cs typeface="+mn-lt"/>
              </a:rPr>
              <a:t>In </a:t>
            </a:r>
            <a:r>
              <a:rPr lang="en-US" sz="2000" dirty="0">
                <a:ea typeface="+mn-lt"/>
                <a:cs typeface="+mn-lt"/>
                <a:hlinkClick r:id="rId2"/>
              </a:rPr>
              <a:t>mathematics</a:t>
            </a:r>
            <a:r>
              <a:rPr lang="en-US" sz="2000" dirty="0">
                <a:ea typeface="+mn-lt"/>
                <a:cs typeface="+mn-lt"/>
              </a:rPr>
              <a:t>, two </a:t>
            </a:r>
            <a:r>
              <a:rPr lang="en-US" sz="2000" dirty="0">
                <a:ea typeface="+mn-lt"/>
                <a:cs typeface="+mn-lt"/>
                <a:hlinkClick r:id="rId3"/>
              </a:rPr>
              <a:t>square matrices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b="1" i="1" dirty="0">
                <a:ea typeface="+mn-lt"/>
                <a:cs typeface="+mn-lt"/>
              </a:rPr>
              <a:t>A</a:t>
            </a:r>
            <a:r>
              <a:rPr lang="en-US" sz="2000" dirty="0">
                <a:ea typeface="+mn-lt"/>
                <a:cs typeface="+mn-lt"/>
              </a:rPr>
              <a:t> and </a:t>
            </a:r>
            <a:r>
              <a:rPr lang="en-US" sz="2000" b="1" i="1" dirty="0">
                <a:ea typeface="+mn-lt"/>
                <a:cs typeface="+mn-lt"/>
              </a:rPr>
              <a:t>B</a:t>
            </a:r>
            <a:r>
              <a:rPr lang="en-US" sz="2000" dirty="0">
                <a:ea typeface="+mn-lt"/>
                <a:cs typeface="+mn-lt"/>
              </a:rPr>
              <a:t> over a </a:t>
            </a:r>
            <a:r>
              <a:rPr lang="en-US" sz="2000" dirty="0">
                <a:ea typeface="+mn-lt"/>
                <a:cs typeface="+mn-lt"/>
                <a:hlinkClick r:id="rId4"/>
              </a:rPr>
              <a:t>field</a:t>
            </a:r>
            <a:r>
              <a:rPr lang="en-US" sz="2000" dirty="0">
                <a:ea typeface="+mn-lt"/>
                <a:cs typeface="+mn-lt"/>
              </a:rPr>
              <a:t> are called </a:t>
            </a:r>
            <a:r>
              <a:rPr lang="en-US" sz="2000" b="1" dirty="0">
                <a:ea typeface="+mn-lt"/>
                <a:cs typeface="+mn-lt"/>
              </a:rPr>
              <a:t>congruent</a:t>
            </a:r>
            <a:r>
              <a:rPr lang="en-US" sz="2000" dirty="0">
                <a:ea typeface="+mn-lt"/>
                <a:cs typeface="+mn-lt"/>
              </a:rPr>
              <a:t> if there exists an </a:t>
            </a:r>
            <a:r>
              <a:rPr lang="en-US" sz="2000" dirty="0">
                <a:ea typeface="+mn-lt"/>
                <a:cs typeface="+mn-lt"/>
                <a:hlinkClick r:id="rId5"/>
              </a:rPr>
              <a:t>invertible matrix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b="1" i="1" dirty="0">
                <a:ea typeface="+mn-lt"/>
                <a:cs typeface="+mn-lt"/>
              </a:rPr>
              <a:t>P</a:t>
            </a:r>
            <a:r>
              <a:rPr lang="en-US" sz="2000" dirty="0">
                <a:ea typeface="+mn-lt"/>
                <a:cs typeface="+mn-lt"/>
              </a:rPr>
              <a:t> over the same field such that</a:t>
            </a:r>
          </a:p>
          <a:p>
            <a:r>
              <a:rPr lang="en-US" sz="2000" b="1" i="1" dirty="0">
                <a:ea typeface="+mn-lt"/>
                <a:cs typeface="+mn-lt"/>
              </a:rPr>
              <a:t>P</a:t>
            </a:r>
            <a:r>
              <a:rPr lang="en-US" sz="2000" baseline="30000" dirty="0">
                <a:ea typeface="+mn-lt"/>
                <a:cs typeface="+mn-lt"/>
              </a:rPr>
              <a:t>T</a:t>
            </a:r>
            <a:r>
              <a:rPr lang="en-US" sz="2000" b="1" i="1" dirty="0">
                <a:ea typeface="+mn-lt"/>
                <a:cs typeface="+mn-lt"/>
              </a:rPr>
              <a:t>AP</a:t>
            </a:r>
            <a:r>
              <a:rPr lang="en-US" sz="2000" dirty="0">
                <a:ea typeface="+mn-lt"/>
                <a:cs typeface="+mn-lt"/>
              </a:rPr>
              <a:t> = </a:t>
            </a:r>
            <a:r>
              <a:rPr lang="en-US" sz="2000" b="1" i="1" dirty="0">
                <a:ea typeface="+mn-lt"/>
                <a:cs typeface="+mn-lt"/>
              </a:rPr>
              <a:t>B</a:t>
            </a:r>
            <a:endParaRPr lang="en-US" sz="2000" dirty="0">
              <a:ea typeface="+mn-lt"/>
              <a:cs typeface="+mn-lt"/>
            </a:endParaRPr>
          </a:p>
          <a:p>
            <a:r>
              <a:rPr lang="en-US" sz="2000" dirty="0">
                <a:ea typeface="+mn-lt"/>
                <a:cs typeface="+mn-lt"/>
              </a:rPr>
              <a:t>where "T" denotes the </a:t>
            </a:r>
            <a:r>
              <a:rPr lang="en-US" sz="2000" dirty="0">
                <a:ea typeface="+mn-lt"/>
                <a:cs typeface="+mn-lt"/>
                <a:hlinkClick r:id="rId6"/>
              </a:rPr>
              <a:t>matrix transpose</a:t>
            </a:r>
            <a:r>
              <a:rPr lang="en-US" sz="2000" dirty="0">
                <a:ea typeface="+mn-lt"/>
                <a:cs typeface="+mn-lt"/>
              </a:rPr>
              <a:t>. Matrix congruence is an </a:t>
            </a:r>
            <a:r>
              <a:rPr lang="en-US" sz="2000" dirty="0">
                <a:ea typeface="+mn-lt"/>
                <a:cs typeface="+mn-lt"/>
                <a:hlinkClick r:id="rId7"/>
              </a:rPr>
              <a:t>equivalence relation</a:t>
            </a:r>
            <a:r>
              <a:rPr lang="en-US" sz="2000" dirty="0">
                <a:ea typeface="+mn-lt"/>
                <a:cs typeface="+mn-lt"/>
              </a:rPr>
              <a:t>.</a:t>
            </a:r>
          </a:p>
          <a:p>
            <a:r>
              <a:rPr lang="en-US" sz="2000" dirty="0">
                <a:ea typeface="+mn-lt"/>
                <a:cs typeface="+mn-lt"/>
              </a:rPr>
              <a:t>Matrix congruence arises when considering the effect of </a:t>
            </a:r>
            <a:r>
              <a:rPr lang="en-US" sz="2000" dirty="0">
                <a:ea typeface="+mn-lt"/>
                <a:cs typeface="+mn-lt"/>
                <a:hlinkClick r:id="rId8"/>
              </a:rPr>
              <a:t>change of basis</a:t>
            </a:r>
            <a:r>
              <a:rPr lang="en-US" sz="2000" dirty="0">
                <a:ea typeface="+mn-lt"/>
                <a:cs typeface="+mn-lt"/>
              </a:rPr>
              <a:t> on the </a:t>
            </a:r>
            <a:r>
              <a:rPr lang="en-US" sz="2000" dirty="0">
                <a:ea typeface="+mn-lt"/>
                <a:cs typeface="+mn-lt"/>
                <a:hlinkClick r:id="rId9"/>
              </a:rPr>
              <a:t>Gram matrix</a:t>
            </a:r>
            <a:r>
              <a:rPr lang="en-US" sz="2000" dirty="0">
                <a:ea typeface="+mn-lt"/>
                <a:cs typeface="+mn-lt"/>
              </a:rPr>
              <a:t> attached to a </a:t>
            </a:r>
            <a:r>
              <a:rPr lang="en-US" sz="2000" dirty="0">
                <a:ea typeface="+mn-lt"/>
                <a:cs typeface="+mn-lt"/>
                <a:hlinkClick r:id="rId10"/>
              </a:rPr>
              <a:t>bilinear form</a:t>
            </a:r>
            <a:r>
              <a:rPr lang="en-US" sz="2000" dirty="0">
                <a:ea typeface="+mn-lt"/>
                <a:cs typeface="+mn-lt"/>
              </a:rPr>
              <a:t> or </a:t>
            </a:r>
            <a:r>
              <a:rPr lang="en-US" sz="2000" dirty="0">
                <a:ea typeface="+mn-lt"/>
                <a:cs typeface="+mn-lt"/>
                <a:hlinkClick r:id="rId11"/>
              </a:rPr>
              <a:t>quadratic form</a:t>
            </a:r>
            <a:r>
              <a:rPr lang="en-US" sz="2000" dirty="0">
                <a:ea typeface="+mn-lt"/>
                <a:cs typeface="+mn-lt"/>
              </a:rPr>
              <a:t> on a </a:t>
            </a:r>
            <a:r>
              <a:rPr lang="en-US" sz="2000" dirty="0">
                <a:ea typeface="+mn-lt"/>
                <a:cs typeface="+mn-lt"/>
                <a:hlinkClick r:id="rId12"/>
              </a:rPr>
              <a:t>finite-dimensional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>
                <a:ea typeface="+mn-lt"/>
                <a:cs typeface="+mn-lt"/>
                <a:hlinkClick r:id="rId13"/>
              </a:rPr>
              <a:t>vector space</a:t>
            </a:r>
            <a:r>
              <a:rPr lang="en-US" sz="2000" dirty="0">
                <a:ea typeface="+mn-lt"/>
                <a:cs typeface="+mn-lt"/>
              </a:rPr>
              <a:t>: two matrices are congruent if and only if they represent the same bilinear form with respect to different </a:t>
            </a:r>
            <a:r>
              <a:rPr lang="en-US" sz="2000" dirty="0">
                <a:ea typeface="+mn-lt"/>
                <a:cs typeface="+mn-lt"/>
                <a:hlinkClick r:id="rId14"/>
              </a:rPr>
              <a:t>bases</a:t>
            </a:r>
            <a:r>
              <a:rPr lang="en-US" sz="2000" dirty="0">
                <a:ea typeface="+mn-lt"/>
                <a:cs typeface="+mn-lt"/>
              </a:rPr>
              <a:t>.</a:t>
            </a:r>
          </a:p>
          <a:p>
            <a:r>
              <a:rPr lang="en-US" sz="2000" dirty="0">
                <a:ea typeface="+mn-lt"/>
                <a:cs typeface="+mn-lt"/>
              </a:rPr>
              <a:t>Note that </a:t>
            </a:r>
            <a:r>
              <a:rPr lang="en-US" sz="2000" dirty="0">
                <a:ea typeface="+mn-lt"/>
                <a:cs typeface="+mn-lt"/>
                <a:hlinkClick r:id="rId15"/>
              </a:rPr>
              <a:t>Halmos</a:t>
            </a:r>
            <a:r>
              <a:rPr lang="en-US" sz="2000" dirty="0">
                <a:ea typeface="+mn-lt"/>
                <a:cs typeface="+mn-lt"/>
              </a:rPr>
              <a:t> defines congruence in terms of </a:t>
            </a:r>
            <a:r>
              <a:rPr lang="en-US" sz="2000" dirty="0">
                <a:ea typeface="+mn-lt"/>
                <a:cs typeface="+mn-lt"/>
                <a:hlinkClick r:id="rId16"/>
              </a:rPr>
              <a:t>conjugate transpose</a:t>
            </a:r>
            <a:r>
              <a:rPr lang="en-US" sz="2000" dirty="0">
                <a:ea typeface="+mn-lt"/>
                <a:cs typeface="+mn-lt"/>
              </a:rPr>
              <a:t> (with respect to a </a:t>
            </a:r>
            <a:r>
              <a:rPr lang="en-US" sz="2000" dirty="0">
                <a:ea typeface="+mn-lt"/>
                <a:cs typeface="+mn-lt"/>
                <a:hlinkClick r:id="rId17"/>
              </a:rPr>
              <a:t>complex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>
                <a:ea typeface="+mn-lt"/>
                <a:cs typeface="+mn-lt"/>
                <a:hlinkClick r:id="rId18"/>
              </a:rPr>
              <a:t>inner product space</a:t>
            </a:r>
            <a:r>
              <a:rPr lang="en-US" sz="2000" dirty="0">
                <a:ea typeface="+mn-lt"/>
                <a:cs typeface="+mn-lt"/>
              </a:rPr>
              <a:t>) rather than transpose,</a:t>
            </a:r>
            <a:r>
              <a:rPr lang="en-US" sz="2000" baseline="30000" dirty="0">
                <a:ea typeface="+mn-lt"/>
                <a:cs typeface="+mn-lt"/>
                <a:hlinkClick r:id="rId19"/>
              </a:rPr>
              <a:t>[1]</a:t>
            </a:r>
            <a:r>
              <a:rPr lang="en-US" sz="2000" dirty="0">
                <a:ea typeface="+mn-lt"/>
                <a:cs typeface="+mn-lt"/>
              </a:rPr>
              <a:t> but this definition has not been adopted by most other authors.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433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B7775-DCF0-B8A5-14F6-498910C1E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REFLEXITY OF MATRIX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81C7E-03A0-C996-1991-0C5846BB2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ea typeface="+mn-lt"/>
                <a:cs typeface="+mn-lt"/>
              </a:rPr>
              <a:t>A</a:t>
            </a:r>
            <a:r>
              <a:rPr lang="en-US" sz="2400" b="1" dirty="0">
                <a:ea typeface="+mn-lt"/>
                <a:cs typeface="+mn-lt"/>
              </a:rPr>
              <a:t> relation R is reflexive if the matrix diagonal elements are 1</a:t>
            </a:r>
            <a:r>
              <a:rPr lang="en-US" sz="2400" dirty="0">
                <a:ea typeface="+mn-lt"/>
                <a:cs typeface="+mn-lt"/>
              </a:rPr>
              <a:t>. A relation R is irreflexive if the matrix diagonal elements are 0. A relation R is symmetric if the transpose of relation matrix is equal to its original relation matrix. i.e. M R = (M R) T.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742245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picture containing Word&#10;&#10;Description automatically generated">
            <a:extLst>
              <a:ext uri="{FF2B5EF4-FFF2-40B4-BE49-F238E27FC236}">
                <a16:creationId xmlns:a16="http://schemas.microsoft.com/office/drawing/2014/main" id="{5FD00576-AEB9-1A98-EB83-DE6BF12FA2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75" b="401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E4998-F02D-3345-95B3-9FCE05EB98F2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5D0576-A85A-AACE-CC00-CDACE1076411}"/>
              </a:ext>
            </a:extLst>
          </p:cNvPr>
          <p:cNvSpPr txBox="1"/>
          <p:nvPr/>
        </p:nvSpPr>
        <p:spPr>
          <a:xfrm>
            <a:off x="4867275" y="334327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138008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TF00001246</Template>
  <TotalTime>0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Parcel</vt:lpstr>
      <vt:lpstr>REDUCTION TO DIAGONAL FORM</vt:lpstr>
      <vt:lpstr>Eigen values and eigen vectors of a matrix</vt:lpstr>
      <vt:lpstr>PowerPoint Presentation</vt:lpstr>
      <vt:lpstr>PowerPoint Presentation</vt:lpstr>
      <vt:lpstr>PowerPoint Presentation</vt:lpstr>
      <vt:lpstr>CHARACHTERISTIC EQUATION OF A MATRIX</vt:lpstr>
      <vt:lpstr>REDUCTION TO DIAGONAL FORM</vt:lpstr>
      <vt:lpstr>PowerPoint Presentation</vt:lpstr>
      <vt:lpstr>PowerPoint Presentation</vt:lpstr>
      <vt:lpstr>CONGURENCE OF MATRICES</vt:lpstr>
      <vt:lpstr>REFLEXITY OF MATRIX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 </cp:lastModifiedBy>
  <cp:revision>107</cp:revision>
  <dcterms:created xsi:type="dcterms:W3CDTF">2015-12-01T21:32:24Z</dcterms:created>
  <dcterms:modified xsi:type="dcterms:W3CDTF">2022-06-12T10:09:57Z</dcterms:modified>
</cp:coreProperties>
</file>